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21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28600" y="219456"/>
            <a:ext cx="2651760" cy="36576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880360" y="219456"/>
            <a:ext cx="2194560" cy="36576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74920" y="219456"/>
            <a:ext cx="1920240" cy="36576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995160" y="219456"/>
            <a:ext cx="2377440" cy="36576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21792" y="530352"/>
            <a:ext cx="7680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F0B08A"/>
                </a:solidFill>
                <a:latin typeface="PingFang TC"/>
              </a:rPr>
              <a:t>李記食品家族資產傳承與治理型財務策劃書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841248"/>
            <a:ext cx="10789920" cy="9144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500" b="1">
                <a:solidFill>
                  <a:srgbClr val="FFFFFF"/>
                </a:solidFill>
                <a:latin typeface="PingFang TC"/>
              </a:rPr>
              <a:t>把財富交棒，改成一套能運作的家族秩序。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" y="1847088"/>
            <a:ext cx="9875520" cy="8686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E8EEF5"/>
                </a:solidFill>
                <a:latin typeface="PingFang TC"/>
              </a:rPr>
              <a:t>本重製版保留原案五層架構，但降低裝飾與資訊噪音，讓評審先看懂判斷，再看懂工具。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292840" y="6446520"/>
            <a:ext cx="4114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C5D0DC"/>
                </a:solidFill>
                <a:latin typeface="PingFang TC"/>
              </a:rPr>
              <a:t>01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" y="2788920"/>
            <a:ext cx="1234440" cy="292608"/>
          </a:xfrm>
          <a:prstGeom prst="roundRect">
            <a:avLst/>
          </a:prstGeom>
          <a:solidFill>
            <a:srgbClr val="263342"/>
          </a:solidFill>
          <a:ln w="12700">
            <a:solidFill>
              <a:srgbClr val="55677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13232" y="2852928"/>
            <a:ext cx="105156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950" b="0">
                <a:solidFill>
                  <a:srgbClr val="FFFFFF"/>
                </a:solidFill>
                <a:latin typeface="PingFang TC"/>
              </a:rPr>
              <a:t>RFP 提案簡報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039112" y="2788920"/>
            <a:ext cx="1234440" cy="292608"/>
          </a:xfrm>
          <a:prstGeom prst="roundRect">
            <a:avLst/>
          </a:prstGeom>
          <a:solidFill>
            <a:srgbClr val="263342"/>
          </a:solidFill>
          <a:ln w="12700">
            <a:solidFill>
              <a:srgbClr val="55677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130552" y="2852928"/>
            <a:ext cx="105156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950" b="0">
                <a:solidFill>
                  <a:srgbClr val="FFFFFF"/>
                </a:solidFill>
                <a:latin typeface="PingFang TC"/>
              </a:rPr>
              <a:t>14 頁重製版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456432" y="2788920"/>
            <a:ext cx="1234440" cy="292608"/>
          </a:xfrm>
          <a:prstGeom prst="roundRect">
            <a:avLst/>
          </a:prstGeom>
          <a:solidFill>
            <a:srgbClr val="263342"/>
          </a:solidFill>
          <a:ln w="12700">
            <a:solidFill>
              <a:srgbClr val="55677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547872" y="2852928"/>
            <a:ext cx="105156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950" b="0">
                <a:solidFill>
                  <a:srgbClr val="FFFFFF"/>
                </a:solidFill>
                <a:latin typeface="PingFang TC"/>
              </a:rPr>
              <a:t>2026/6/8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28600" y="219456"/>
            <a:ext cx="2651760" cy="36576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880360" y="219456"/>
            <a:ext cx="2194560" cy="36576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74920" y="219456"/>
            <a:ext cx="1920240" cy="36576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995160" y="219456"/>
            <a:ext cx="2377440" cy="36576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21792" y="530352"/>
            <a:ext cx="7680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B94134"/>
                </a:solidFill>
                <a:latin typeface="PingFang TC"/>
              </a:rPr>
              <a:t>09｜第五層之一：李玫婚前財產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841248"/>
            <a:ext cx="10789920" cy="9144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500" b="1">
                <a:solidFill>
                  <a:srgbClr val="18212B"/>
                </a:solidFill>
                <a:latin typeface="PingFang TC"/>
              </a:rPr>
              <a:t>中山套房移轉要留下「真實買賣」的證據鏈。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46520"/>
            <a:ext cx="4114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7D8792"/>
                </a:solidFill>
                <a:latin typeface="PingFang TC"/>
              </a:rPr>
              <a:t>10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8368" y="2011680"/>
            <a:ext cx="3246120" cy="146304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58368" y="2011680"/>
            <a:ext cx="3246120" cy="73152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95528" y="2212848"/>
            <a:ext cx="297180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資產標的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5528" y="2697480"/>
            <a:ext cx="2971800" cy="6858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王淑芬名下中山套房 2 戶，市值約 3,000 萬。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05072" y="2542032"/>
            <a:ext cx="41148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2400" b="1">
                <a:solidFill>
                  <a:srgbClr val="B94134"/>
                </a:solidFill>
                <a:latin typeface="PingFang TC"/>
              </a:rPr>
              <a:t>→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498848" y="2011680"/>
            <a:ext cx="3246120" cy="146304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498848" y="2011680"/>
            <a:ext cx="3246120" cy="73152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636008" y="2212848"/>
            <a:ext cx="297180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金流設計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36008" y="2697480"/>
            <a:ext cx="2971800" cy="6858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李玫自有存款 1,000 萬，加銀行貸款約 2,000 萬。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45552" y="2542032"/>
            <a:ext cx="41148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2400" b="1">
                <a:solidFill>
                  <a:srgbClr val="B94134"/>
                </a:solidFill>
                <a:latin typeface="PingFang TC"/>
              </a:rPr>
              <a:t>→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339328" y="2011680"/>
            <a:ext cx="3246120" cy="146304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339328" y="2011680"/>
            <a:ext cx="3246120" cy="73152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476488" y="2212848"/>
            <a:ext cx="297180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證據保全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76488" y="2697480"/>
            <a:ext cx="2971800" cy="6858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市價成交、貸款軌跡、買賣契約、分別財產制登記。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49808" y="4160520"/>
            <a:ext cx="54864" cy="713232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4400" y="4178807"/>
            <a:ext cx="10058400" cy="7132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2F3B49"/>
                </a:solidFill>
                <a:latin typeface="PingFang TC"/>
              </a:rPr>
              <a:t>會議要確認：保單解約金不進買賣金流，避免被認定為假買賣真贈與。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28600" y="219456"/>
            <a:ext cx="2651760" cy="36576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880360" y="219456"/>
            <a:ext cx="2194560" cy="36576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74920" y="219456"/>
            <a:ext cx="1920240" cy="36576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995160" y="219456"/>
            <a:ext cx="2377440" cy="36576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21792" y="530352"/>
            <a:ext cx="7680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B94134"/>
                </a:solidFill>
                <a:latin typeface="PingFang TC"/>
              </a:rPr>
              <a:t>10｜第五層之二：公益與家族文化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841248"/>
            <a:ext cx="10789920" cy="9144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500" b="1">
                <a:solidFill>
                  <a:srgbClr val="18212B"/>
                </a:solidFill>
                <a:latin typeface="PingFang TC"/>
              </a:rPr>
              <a:t>公益信託要有故事，也要有治理功能。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46520"/>
            <a:ext cx="4114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7D8792"/>
                </a:solidFill>
                <a:latin typeface="PingFang TC"/>
              </a:rPr>
              <a:t>11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8368" y="1938528"/>
            <a:ext cx="5349240" cy="141732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58368" y="1938528"/>
            <a:ext cx="5349240" cy="73152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95528" y="2139696"/>
            <a:ext cx="507492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父親的第一罐醬油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5528" y="2624328"/>
            <a:ext cx="5074920" cy="6400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公益主軸回到食品、弱勢餐食、食安教育與長者送餐，不只是一筆捐款。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45352" y="1938528"/>
            <a:ext cx="5349240" cy="141732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245352" y="1938528"/>
            <a:ext cx="5349240" cy="73152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82512" y="2139696"/>
            <a:ext cx="507492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家族共同參與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82512" y="2624328"/>
            <a:ext cx="5074920" cy="6400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讓第二代與孫輩透過年度訪視、成果報告與家族會議維持共同記憶。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49808" y="4160520"/>
            <a:ext cx="54864" cy="713232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4178807"/>
            <a:ext cx="10058400" cy="7132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2F3B49"/>
                </a:solidFill>
                <a:latin typeface="PingFang TC"/>
              </a:rPr>
              <a:t>塔塔模式的可學之處不是規模，而是把公益、治理與家族身份綁在一起。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28600" y="219456"/>
            <a:ext cx="2651760" cy="36576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880360" y="219456"/>
            <a:ext cx="2194560" cy="36576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74920" y="219456"/>
            <a:ext cx="1920240" cy="36576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995160" y="219456"/>
            <a:ext cx="2377440" cy="36576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21792" y="530352"/>
            <a:ext cx="7680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B94134"/>
                </a:solidFill>
                <a:latin typeface="PingFang TC"/>
              </a:rPr>
              <a:t>11｜財務與稅務壓力測試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841248"/>
            <a:ext cx="10789920" cy="9144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500" b="1">
                <a:solidFill>
                  <a:srgbClr val="18212B"/>
                </a:solidFill>
                <a:latin typeface="PingFang TC"/>
              </a:rPr>
              <a:t>稅務價值不是少繳多少，而是不因稅款被迫賣股。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46520"/>
            <a:ext cx="4114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7D8792"/>
                </a:solidFill>
                <a:latin typeface="PingFang TC"/>
              </a:rPr>
              <a:t>12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" y="1874519"/>
            <a:ext cx="5074920" cy="1115568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41832" y="2039112"/>
            <a:ext cx="155448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B94134"/>
                </a:solidFill>
                <a:latin typeface="PingFang TC"/>
              </a:rPr>
              <a:t>8.03 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60320" y="2057400"/>
            <a:ext cx="2971800" cy="6858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裸繼承情境：可能造成高額遺產稅與流動性壓力。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355079" y="1874519"/>
            <a:ext cx="5074920" cy="1115568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19671" y="2039112"/>
            <a:ext cx="155448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B94134"/>
                </a:solidFill>
                <a:latin typeface="PingFang TC"/>
              </a:rPr>
              <a:t>8.54 億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38159" y="2057400"/>
            <a:ext cx="2971800" cy="6858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實質課稅情境：若交易證據不足，反而暴露更高風險。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77240" y="3291839"/>
            <a:ext cx="5074920" cy="1115568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41832" y="3456432"/>
            <a:ext cx="155448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B94134"/>
                </a:solidFill>
                <a:latin typeface="PingFang TC"/>
              </a:rPr>
              <a:t>6.43 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60320" y="3474720"/>
            <a:ext cx="2971800" cy="6858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本案規劃情境：透過資產分層、稅源池與移轉節奏降低壓力。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355079" y="3291839"/>
            <a:ext cx="5074920" cy="1115568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19671" y="3456432"/>
            <a:ext cx="155448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B94134"/>
                </a:solidFill>
                <a:latin typeface="PingFang TC"/>
              </a:rPr>
              <a:t>16 億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138159" y="3474720"/>
            <a:ext cx="2971800" cy="6858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建議稅源預備池：確保可用現金，而不是紙上節稅。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28600" y="219456"/>
            <a:ext cx="2651760" cy="36576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880360" y="219456"/>
            <a:ext cx="2194560" cy="36576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74920" y="219456"/>
            <a:ext cx="1920240" cy="36576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995160" y="219456"/>
            <a:ext cx="2377440" cy="36576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21792" y="530352"/>
            <a:ext cx="7680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B94134"/>
                </a:solidFill>
                <a:latin typeface="PingFang TC"/>
              </a:rPr>
              <a:t>12｜10 年落地路線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841248"/>
            <a:ext cx="10789920" cy="9144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500" b="1">
                <a:solidFill>
                  <a:srgbClr val="18212B"/>
                </a:solidFill>
                <a:latin typeface="PingFang TC"/>
              </a:rPr>
              <a:t>這不是一次交易，而是分階段建立制度。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46520"/>
            <a:ext cx="4114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7D8792"/>
                </a:solidFill>
                <a:latin typeface="PingFang TC"/>
              </a:rPr>
              <a:t>13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1874519"/>
            <a:ext cx="822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B94134"/>
                </a:solidFill>
                <a:latin typeface="PingFang TC"/>
              </a:rPr>
              <a:t>Y1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828800" y="1755648"/>
            <a:ext cx="9418320" cy="59436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011680" y="1901952"/>
            <a:ext cx="8869680" cy="2560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8212B"/>
                </a:solidFill>
                <a:latin typeface="PingFang TC"/>
              </a:rPr>
              <a:t>資產盤點、法律稅務確認、個人投控與家族控股設立。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697479"/>
            <a:ext cx="822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B94134"/>
                </a:solidFill>
                <a:latin typeface="PingFang TC"/>
              </a:rPr>
              <a:t>Y2-Y3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828800" y="2578608"/>
            <a:ext cx="9418320" cy="59436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011680" y="2724912"/>
            <a:ext cx="8869680" cy="2560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8212B"/>
                </a:solidFill>
                <a:latin typeface="PingFang TC"/>
              </a:rPr>
              <a:t>家族憲章、第一次家族治理會議、李玫套房移轉與公益信託送件。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3520439"/>
            <a:ext cx="822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B94134"/>
                </a:solidFill>
                <a:latin typeface="PingFang TC"/>
              </a:rPr>
              <a:t>Y4-Y6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828800" y="3401568"/>
            <a:ext cx="9418320" cy="59436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011680" y="3547872"/>
            <a:ext cx="8869680" cy="2560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8212B"/>
                </a:solidFill>
                <a:latin typeface="PingFang TC"/>
              </a:rPr>
              <a:t>特別股換股啟動、退休與醫療長照資金池完成、外部檢查人機制上線。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4400" y="4343400"/>
            <a:ext cx="822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B94134"/>
                </a:solidFill>
                <a:latin typeface="PingFang TC"/>
              </a:rPr>
              <a:t>Y7-Y10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828800" y="4224528"/>
            <a:ext cx="9418320" cy="59436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011680" y="4370832"/>
            <a:ext cx="8869680" cy="2560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8212B"/>
                </a:solidFill>
                <a:latin typeface="PingFang TC"/>
              </a:rPr>
              <a:t>閉鎖型控制架構成熟，公益信託分批投入完成，年度家族治理循環固定化。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14400" y="5257800"/>
            <a:ext cx="54864" cy="502920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78992" y="5276088"/>
            <a:ext cx="950976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2F3B49"/>
                </a:solidFill>
                <a:latin typeface="PingFang TC"/>
              </a:rPr>
              <a:t>評審會看的是可執行性：每一階段都要有負責人、文件、時程與風險備案。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28600" y="219456"/>
            <a:ext cx="2651760" cy="36576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880360" y="219456"/>
            <a:ext cx="2194560" cy="36576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74920" y="219456"/>
            <a:ext cx="1920240" cy="36576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995160" y="219456"/>
            <a:ext cx="2377440" cy="36576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21792" y="530352"/>
            <a:ext cx="7680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B94134"/>
                </a:solidFill>
                <a:latin typeface="PingFang TC"/>
              </a:rPr>
              <a:t>13｜RFP 八大需求對應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841248"/>
            <a:ext cx="10789920" cy="9144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500" b="1">
                <a:solidFill>
                  <a:srgbClr val="18212B"/>
                </a:solidFill>
                <a:latin typeface="PingFang TC"/>
              </a:rPr>
              <a:t>最後要讓評審一眼看到：每個題目都有對應解法。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46520"/>
            <a:ext cx="4114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7D8792"/>
                </a:solidFill>
                <a:latin typeface="PingFang TC"/>
              </a:rPr>
              <a:t>14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1828800"/>
            <a:ext cx="4937760" cy="45720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22960" y="1828800"/>
            <a:ext cx="64008" cy="457200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05840" y="1975104"/>
            <a:ext cx="461772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8212B"/>
                </a:solidFill>
                <a:latin typeface="PingFang TC"/>
              </a:rPr>
              <a:t>股權穩固：表決權集中與閉鎖型前置。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63640" y="1828800"/>
            <a:ext cx="4937760" cy="45720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263640" y="1828800"/>
            <a:ext cx="64008" cy="457200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46520" y="1975104"/>
            <a:ext cx="461772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8212B"/>
                </a:solidFill>
                <a:latin typeface="PingFang TC"/>
              </a:rPr>
              <a:t>兄弟接班：分工、冷卻期與外部決策機制。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22960" y="2487168"/>
            <a:ext cx="4937760" cy="45720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22960" y="2487168"/>
            <a:ext cx="64008" cy="457200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05840" y="2633472"/>
            <a:ext cx="461772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8212B"/>
                </a:solidFill>
                <a:latin typeface="PingFang TC"/>
              </a:rPr>
              <a:t>稅務流動性：A/B/C 情境與 16 億稅源池。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63640" y="2487168"/>
            <a:ext cx="4937760" cy="45720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63640" y="2487168"/>
            <a:ext cx="64008" cy="457200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46520" y="2633472"/>
            <a:ext cx="461772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8212B"/>
                </a:solidFill>
                <a:latin typeface="PingFang TC"/>
              </a:rPr>
              <a:t>退休安養：三層資金池與去風險配息引擎。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22960" y="3145536"/>
            <a:ext cx="4937760" cy="45720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822960" y="3145536"/>
            <a:ext cx="64008" cy="457200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05840" y="3291840"/>
            <a:ext cx="461772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8212B"/>
                </a:solidFill>
                <a:latin typeface="PingFang TC"/>
              </a:rPr>
              <a:t>李玫婚前財產：真實買賣與分別財產制。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263640" y="3145536"/>
            <a:ext cx="4937760" cy="45720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263640" y="3145536"/>
            <a:ext cx="64008" cy="457200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46520" y="3291840"/>
            <a:ext cx="461772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8212B"/>
                </a:solidFill>
                <a:latin typeface="PingFang TC"/>
              </a:rPr>
              <a:t>公益治理：公益信託、家族憲章、外部檢查人。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68680" y="4800600"/>
            <a:ext cx="54864" cy="822960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33271" y="4818888"/>
            <a:ext cx="10149840" cy="8229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2F3B49"/>
                </a:solidFill>
                <a:latin typeface="PingFang TC"/>
              </a:rPr>
              <a:t>我們為李記食品規劃的，不是一份精準的財務試算表，而是一套容許家族演化、吸納衝突，並確保控制權不墜的百年傳承藍圖。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28600" y="219456"/>
            <a:ext cx="2651760" cy="36576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880360" y="219456"/>
            <a:ext cx="2194560" cy="36576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74920" y="219456"/>
            <a:ext cx="1920240" cy="36576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995160" y="219456"/>
            <a:ext cx="2377440" cy="36576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21792" y="530352"/>
            <a:ext cx="7680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B94134"/>
                </a:solidFill>
                <a:latin typeface="PingFang TC"/>
              </a:rPr>
              <a:t>01｜核心診斷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841248"/>
            <a:ext cx="10789920" cy="9144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18212B"/>
                </a:solidFill>
                <a:latin typeface="PingFang TC"/>
              </a:rPr>
              <a:t>表面是 77.54 億資產，真相是控制權與家庭關係的雙重風險。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46520"/>
            <a:ext cx="4114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7D8792"/>
                </a:solidFill>
                <a:latin typeface="PingFang TC"/>
              </a:rPr>
              <a:t>02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8368" y="1993392"/>
            <a:ext cx="5349240" cy="132588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58368" y="1993392"/>
            <a:ext cx="5349240" cy="73152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95528" y="2194560"/>
            <a:ext cx="507492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看似完美的財務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5528" y="2679192"/>
            <a:ext cx="5074920" cy="5486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淨資產約 77.54 億；負債比約 0.76%。這不是「錢不夠」的案子。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45352" y="1993392"/>
            <a:ext cx="5349240" cy="132588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245352" y="1993392"/>
            <a:ext cx="5349240" cy="73152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82512" y="2194560"/>
            <a:ext cx="507492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真正要處理的裂縫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82512" y="2679192"/>
            <a:ext cx="5074920" cy="5486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控制權僅 20.7%；長子與次子經營分歧；未參與經營子女持股；婚姻與科技公司風險。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49808" y="3886200"/>
            <a:ext cx="54864" cy="713232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3904487"/>
            <a:ext cx="10058400" cy="7132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2F3B49"/>
                </a:solidFill>
                <a:latin typeface="PingFang TC"/>
              </a:rPr>
              <a:t>策略順序不能從移轉開始：必須先治理、再傳承、後移轉。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28600" y="219456"/>
            <a:ext cx="2651760" cy="36576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880360" y="219456"/>
            <a:ext cx="2194560" cy="36576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74920" y="219456"/>
            <a:ext cx="1920240" cy="36576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995160" y="219456"/>
            <a:ext cx="2377440" cy="36576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21792" y="530352"/>
            <a:ext cx="7680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B94134"/>
                </a:solidFill>
                <a:latin typeface="PingFang TC"/>
              </a:rPr>
              <a:t>02｜三個不能踩的錯誤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841248"/>
            <a:ext cx="10789920" cy="9144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500" b="1">
                <a:solidFill>
                  <a:srgbClr val="18212B"/>
                </a:solidFill>
                <a:latin typeface="PingFang TC"/>
              </a:rPr>
              <a:t>本案要避開一般 LLM 報告最容易犯的三個誤判。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46520"/>
            <a:ext cx="4114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7D8792"/>
                </a:solidFill>
                <a:latin typeface="PingFang TC"/>
              </a:rPr>
              <a:t>03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58368" y="1874519"/>
          <a:ext cx="10881359" cy="352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4519"/>
                <a:gridCol w="2971800"/>
                <a:gridCol w="6035040"/>
              </a:tblGrid>
              <a:tr h="880110">
                <a:tc>
                  <a:txBody>
                    <a:bodyPr anchor="t"/>
                    <a:lstStyle/>
                    <a:p>
                      <a:pPr algn="l"/>
                      <a:r>
                        <a:rPr sz="950" b="1">
                          <a:solidFill>
                            <a:srgbClr val="66717E"/>
                          </a:solidFill>
                          <a:latin typeface="PingFang TC"/>
                        </a:rPr>
                        <a:t>核心禁忌</a:t>
                      </a:r>
                    </a:p>
                  </a:txBody>
                  <a:tcPr marL="73152" marR="73152" marT="45720" marB="45720">
                    <a:solidFill>
                      <a:srgbClr val="EEEBE2"/>
                    </a:solidFill>
                  </a:tcPr>
                </a:tc>
                <a:tc>
                  <a:txBody>
                    <a:bodyPr anchor="t"/>
                    <a:lstStyle/>
                    <a:p>
                      <a:pPr algn="l"/>
                      <a:r>
                        <a:rPr sz="950" b="1">
                          <a:solidFill>
                            <a:srgbClr val="66717E"/>
                          </a:solidFill>
                          <a:latin typeface="PingFang TC"/>
                        </a:rPr>
                        <a:t>常見錯誤解法</a:t>
                      </a:r>
                    </a:p>
                  </a:txBody>
                  <a:tcPr marL="73152" marR="73152" marT="45720" marB="45720">
                    <a:solidFill>
                      <a:srgbClr val="EEEBE2"/>
                    </a:solidFill>
                  </a:tcPr>
                </a:tc>
                <a:tc>
                  <a:txBody>
                    <a:bodyPr anchor="t"/>
                    <a:lstStyle/>
                    <a:p>
                      <a:pPr algn="l"/>
                      <a:r>
                        <a:rPr sz="950" b="1">
                          <a:solidFill>
                            <a:srgbClr val="66717E"/>
                          </a:solidFill>
                          <a:latin typeface="PingFang TC"/>
                        </a:rPr>
                        <a:t>本案重製口徑</a:t>
                      </a:r>
                    </a:p>
                  </a:txBody>
                  <a:tcPr marL="73152" marR="73152" marT="45720" marB="45720">
                    <a:solidFill>
                      <a:srgbClr val="EEEBE2"/>
                    </a:solidFill>
                  </a:tcPr>
                </a:tc>
              </a:tr>
              <a:tr h="880110">
                <a:tc>
                  <a:txBody>
                    <a:bodyPr anchor="t"/>
                    <a:lstStyle/>
                    <a:p>
                      <a:pPr algn="l"/>
                      <a:r>
                        <a:rPr sz="1050" b="0">
                          <a:solidFill>
                            <a:srgbClr val="18212B"/>
                          </a:solidFill>
                          <a:latin typeface="PingFang TC"/>
                        </a:rPr>
                        <a:t>不得高槓桿</a:t>
                      </a:r>
                    </a:p>
                  </a:txBody>
                  <a:tcPr marL="73152" marR="73152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t"/>
                    <a:lstStyle/>
                    <a:p>
                      <a:pPr algn="l"/>
                      <a:r>
                        <a:rPr sz="1050" b="0">
                          <a:solidFill>
                            <a:srgbClr val="18212B"/>
                          </a:solidFill>
                          <a:latin typeface="PingFang TC"/>
                        </a:rPr>
                        <a:t>用公開收購或舉債私有化解決控制權。</a:t>
                      </a:r>
                    </a:p>
                  </a:txBody>
                  <a:tcPr marL="73152" marR="73152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t"/>
                    <a:lstStyle/>
                    <a:p>
                      <a:pPr algn="l"/>
                      <a:r>
                        <a:rPr sz="1050" b="0">
                          <a:solidFill>
                            <a:srgbClr val="18212B"/>
                          </a:solidFill>
                          <a:latin typeface="PingFang TC"/>
                        </a:rPr>
                        <a:t>不追求 50% 經濟持股，改用表決權集中、特別股換股與閉鎖型前置。</a:t>
                      </a:r>
                    </a:p>
                  </a:txBody>
                  <a:tcPr marL="73152" marR="73152" marT="45720" marB="45720">
                    <a:solidFill>
                      <a:srgbClr val="FFFFFF"/>
                    </a:solidFill>
                  </a:tcPr>
                </a:tc>
              </a:tr>
              <a:tr h="880110">
                <a:tc>
                  <a:txBody>
                    <a:bodyPr anchor="t"/>
                    <a:lstStyle/>
                    <a:p>
                      <a:pPr algn="l"/>
                      <a:r>
                        <a:rPr sz="1050" b="0">
                          <a:solidFill>
                            <a:srgbClr val="18212B"/>
                          </a:solidFill>
                          <a:latin typeface="PingFang TC"/>
                        </a:rPr>
                        <a:t>不得海外避稅</a:t>
                      </a:r>
                    </a:p>
                  </a:txBody>
                  <a:tcPr marL="73152" marR="73152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t"/>
                    <a:lstStyle/>
                    <a:p>
                      <a:pPr algn="l"/>
                      <a:r>
                        <a:rPr sz="1050" b="0">
                          <a:solidFill>
                            <a:srgbClr val="18212B"/>
                          </a:solidFill>
                          <a:latin typeface="PingFang TC"/>
                        </a:rPr>
                        <a:t>設 BVI、CFC 或境外控股架構。</a:t>
                      </a:r>
                    </a:p>
                  </a:txBody>
                  <a:tcPr marL="73152" marR="73152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t"/>
                    <a:lstStyle/>
                    <a:p>
                      <a:pPr algn="l"/>
                      <a:r>
                        <a:rPr sz="1050" b="0">
                          <a:solidFill>
                            <a:srgbClr val="18212B"/>
                          </a:solidFill>
                          <a:latin typeface="PingFang TC"/>
                        </a:rPr>
                        <a:t>境內雙層投資公司與公益信託；海外資產直接持有，降低實質課稅疑慮。</a:t>
                      </a:r>
                    </a:p>
                  </a:txBody>
                  <a:tcPr marL="73152" marR="73152" marT="45720" marB="45720">
                    <a:solidFill>
                      <a:srgbClr val="FFFFFF"/>
                    </a:solidFill>
                  </a:tcPr>
                </a:tc>
              </a:tr>
              <a:tr h="880110">
                <a:tc>
                  <a:txBody>
                    <a:bodyPr anchor="t"/>
                    <a:lstStyle/>
                    <a:p>
                      <a:pPr algn="l"/>
                      <a:r>
                        <a:rPr sz="1050" b="0">
                          <a:solidFill>
                            <a:srgbClr val="18212B"/>
                          </a:solidFill>
                          <a:latin typeface="PingFang TC"/>
                        </a:rPr>
                        <a:t>不得單一商品</a:t>
                      </a:r>
                    </a:p>
                  </a:txBody>
                  <a:tcPr marL="73152" marR="73152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t"/>
                    <a:lstStyle/>
                    <a:p>
                      <a:pPr algn="l"/>
                      <a:r>
                        <a:rPr sz="1050" b="0">
                          <a:solidFill>
                            <a:srgbClr val="18212B"/>
                          </a:solidFill>
                          <a:latin typeface="PingFang TC"/>
                        </a:rPr>
                        <a:t>把傳承問題包成巨額保單或單一理財商品。</a:t>
                      </a:r>
                    </a:p>
                  </a:txBody>
                  <a:tcPr marL="73152" marR="73152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t"/>
                    <a:lstStyle/>
                    <a:p>
                      <a:pPr algn="l"/>
                      <a:r>
                        <a:rPr sz="1050" b="0">
                          <a:solidFill>
                            <a:srgbClr val="18212B"/>
                          </a:solidFill>
                          <a:latin typeface="PingFang TC"/>
                        </a:rPr>
                        <a:t>三層資金池搭配治理工具，讓退休、稅源與控制權分層處理。</a:t>
                      </a:r>
                    </a:p>
                  </a:txBody>
                  <a:tcPr marL="73152" marR="73152" marT="45720" marB="4572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28600" y="219456"/>
            <a:ext cx="2651760" cy="36576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880360" y="219456"/>
            <a:ext cx="2194560" cy="36576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74920" y="219456"/>
            <a:ext cx="1920240" cy="36576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995160" y="219456"/>
            <a:ext cx="2377440" cy="36576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21792" y="530352"/>
            <a:ext cx="7680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B94134"/>
                </a:solidFill>
                <a:latin typeface="PingFang TC"/>
              </a:rPr>
              <a:t>03｜五大升級策略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841248"/>
            <a:ext cx="10789920" cy="9144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500" b="1">
                <a:solidFill>
                  <a:srgbClr val="18212B"/>
                </a:solidFill>
                <a:latin typeface="PingFang TC"/>
              </a:rPr>
              <a:t>把「資產分配」升級成「家族治理系統」。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46520"/>
            <a:ext cx="4114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7D8792"/>
                </a:solidFill>
                <a:latin typeface="PingFang TC"/>
              </a:rPr>
              <a:t>04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8368" y="1874519"/>
            <a:ext cx="3429000" cy="123444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58368" y="1874519"/>
            <a:ext cx="3429000" cy="73152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95528" y="2075688"/>
            <a:ext cx="315468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實物出資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5528" y="2560320"/>
            <a:ext cx="3154680" cy="4572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以資產進入控股架構，避免用高額現金收購。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453128" y="1874519"/>
            <a:ext cx="3429000" cy="123444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53128" y="1874519"/>
            <a:ext cx="3429000" cy="73152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0288" y="2075688"/>
            <a:ext cx="315468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股份均等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90288" y="2560320"/>
            <a:ext cx="3154680" cy="4572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分家族控股股份，不直接拆分李記實體股。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47888" y="1874519"/>
            <a:ext cx="3429000" cy="123444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247888" y="1874519"/>
            <a:ext cx="3429000" cy="73152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385048" y="2075688"/>
            <a:ext cx="315468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接班彈性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85048" y="2560320"/>
            <a:ext cx="3154680" cy="4572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透過特留分與章程設計，處理接班人多給或多買的空間。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58368" y="3474720"/>
            <a:ext cx="3429000" cy="123444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8368" y="3474720"/>
            <a:ext cx="3429000" cy="73152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95528" y="3675887"/>
            <a:ext cx="315468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手足互買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95528" y="4160520"/>
            <a:ext cx="3154680" cy="4572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想接班者買、想退出者賣，用市場機制降低心理不公平。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453128" y="3474720"/>
            <a:ext cx="3429000" cy="123444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453128" y="3474720"/>
            <a:ext cx="3429000" cy="73152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90288" y="3675887"/>
            <a:ext cx="315468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公益鎖定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90288" y="4160520"/>
            <a:ext cx="3154680" cy="4572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公益信託承接家族價值，也成為長期控制權穩定器。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247888" y="3474720"/>
            <a:ext cx="3429000" cy="123444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8247888" y="3474720"/>
            <a:ext cx="3429000" cy="73152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385048" y="3675887"/>
            <a:ext cx="315468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章程治理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85048" y="4160520"/>
            <a:ext cx="3154680" cy="4572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把規則寫入公司章程、家族憲章與外部檢查機制。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28600" y="219456"/>
            <a:ext cx="2651760" cy="36576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880360" y="219456"/>
            <a:ext cx="2194560" cy="36576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74920" y="219456"/>
            <a:ext cx="1920240" cy="36576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995160" y="219456"/>
            <a:ext cx="2377440" cy="36576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21792" y="530352"/>
            <a:ext cx="7680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B94134"/>
                </a:solidFill>
                <a:latin typeface="PingFang TC"/>
              </a:rPr>
              <a:t>04｜整體架構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841248"/>
            <a:ext cx="10789920" cy="9144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500" b="1">
                <a:solidFill>
                  <a:srgbClr val="18212B"/>
                </a:solidFill>
                <a:latin typeface="PingFang TC"/>
              </a:rPr>
              <a:t>五層設計：每一層都只解一種風險。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46520"/>
            <a:ext cx="4114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7D8792"/>
                </a:solidFill>
                <a:latin typeface="PingFang TC"/>
              </a:rPr>
              <a:t>05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" y="2057400"/>
            <a:ext cx="2057400" cy="201168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731520" y="1901952"/>
            <a:ext cx="347472" cy="347472"/>
          </a:xfrm>
          <a:prstGeom prst="ellipse">
            <a:avLst/>
          </a:prstGeom>
          <a:solidFill>
            <a:srgbClr val="173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45820" y="1979676"/>
            <a:ext cx="109728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TC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8952" y="2395728"/>
            <a:ext cx="1783080" cy="2560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450" b="1">
                <a:solidFill>
                  <a:srgbClr val="18212B"/>
                </a:solidFill>
                <a:latin typeface="PingFang TC"/>
              </a:rPr>
              <a:t>經營權鞏固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8952" y="2834640"/>
            <a:ext cx="1783080" cy="8686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6717E"/>
                </a:solidFill>
                <a:latin typeface="PingFang TC"/>
              </a:rPr>
              <a:t>不買回全部股權，先把表決權與家族共識集中。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953512" y="2057400"/>
            <a:ext cx="2057400" cy="201168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3063240" y="1901952"/>
            <a:ext cx="347472" cy="347472"/>
          </a:xfrm>
          <a:prstGeom prst="ellipse">
            <a:avLst/>
          </a:prstGeom>
          <a:solidFill>
            <a:srgbClr val="173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177540" y="1979676"/>
            <a:ext cx="109728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TC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90672" y="2395728"/>
            <a:ext cx="1783080" cy="2560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450" b="1">
                <a:solidFill>
                  <a:srgbClr val="18212B"/>
                </a:solidFill>
                <a:latin typeface="PingFang TC"/>
              </a:rPr>
              <a:t>資產法人化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90672" y="2834640"/>
            <a:ext cx="1783080" cy="8686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6717E"/>
                </a:solidFill>
                <a:latin typeface="PingFang TC"/>
              </a:rPr>
              <a:t>建立個人投控與家族控股，讓資產分配有載體。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285231" y="2057400"/>
            <a:ext cx="2057400" cy="201168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5394959" y="1901952"/>
            <a:ext cx="347472" cy="347472"/>
          </a:xfrm>
          <a:prstGeom prst="ellipse">
            <a:avLst/>
          </a:prstGeom>
          <a:solidFill>
            <a:srgbClr val="173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509259" y="1979676"/>
            <a:ext cx="109728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TC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22392" y="2395728"/>
            <a:ext cx="1783080" cy="2560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450" b="1">
                <a:solidFill>
                  <a:srgbClr val="18212B"/>
                </a:solidFill>
                <a:latin typeface="PingFang TC"/>
              </a:rPr>
              <a:t>接班治理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22392" y="2834640"/>
            <a:ext cx="1783080" cy="8686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6717E"/>
                </a:solidFill>
                <a:latin typeface="PingFang TC"/>
              </a:rPr>
              <a:t>讓長子、次子分工與衝突處理制度化。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616952" y="2057400"/>
            <a:ext cx="2057400" cy="201168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7726679" y="1901952"/>
            <a:ext cx="347472" cy="347472"/>
          </a:xfrm>
          <a:prstGeom prst="ellipse">
            <a:avLst/>
          </a:prstGeom>
          <a:solidFill>
            <a:srgbClr val="173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840979" y="1979676"/>
            <a:ext cx="109728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TC"/>
              </a:rP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54112" y="2395728"/>
            <a:ext cx="1783080" cy="2560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450" b="1">
                <a:solidFill>
                  <a:srgbClr val="18212B"/>
                </a:solidFill>
                <a:latin typeface="PingFang TC"/>
              </a:rPr>
              <a:t>退休保障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54112" y="2834640"/>
            <a:ext cx="1783080" cy="8686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6717E"/>
                </a:solidFill>
                <a:latin typeface="PingFang TC"/>
              </a:rPr>
              <a:t>夫妻晚年現金流與李記股利、子女財務脫鉤。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9948672" y="2057400"/>
            <a:ext cx="2057400" cy="201168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10058399" y="1901952"/>
            <a:ext cx="347472" cy="347472"/>
          </a:xfrm>
          <a:prstGeom prst="ellipse">
            <a:avLst/>
          </a:prstGeom>
          <a:solidFill>
            <a:srgbClr val="173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0172699" y="1979676"/>
            <a:ext cx="109728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TC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085832" y="2395728"/>
            <a:ext cx="1783080" cy="2560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450" b="1">
                <a:solidFill>
                  <a:srgbClr val="18212B"/>
                </a:solidFill>
                <a:latin typeface="PingFang TC"/>
              </a:rPr>
              <a:t>公益與文化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085832" y="2834640"/>
            <a:ext cx="1783080" cy="8686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6717E"/>
                </a:solidFill>
                <a:latin typeface="PingFang TC"/>
              </a:rPr>
              <a:t>把父親故事、公益信託與家族憲章串成永續機制。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28600" y="219456"/>
            <a:ext cx="2651760" cy="36576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880360" y="219456"/>
            <a:ext cx="2194560" cy="36576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74920" y="219456"/>
            <a:ext cx="1920240" cy="36576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995160" y="219456"/>
            <a:ext cx="2377440" cy="36576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21792" y="530352"/>
            <a:ext cx="7680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B94134"/>
                </a:solidFill>
                <a:latin typeface="PingFang TC"/>
              </a:rPr>
              <a:t>05｜第一層：李記控制權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841248"/>
            <a:ext cx="10789920" cy="9144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500" b="1">
                <a:solidFill>
                  <a:srgbClr val="18212B"/>
                </a:solidFill>
                <a:latin typeface="PingFang TC"/>
              </a:rPr>
              <a:t>目標不是買到 50%，而是讓表決權不再分散。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46520"/>
            <a:ext cx="4114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7D8792"/>
                </a:solidFill>
                <a:latin typeface="PingFang TC"/>
              </a:rPr>
              <a:t>06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8368" y="2011680"/>
            <a:ext cx="3246120" cy="146304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58368" y="2011680"/>
            <a:ext cx="3246120" cy="73152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95528" y="2212848"/>
            <a:ext cx="297180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階段一｜家族同盟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5528" y="2697480"/>
            <a:ext cx="2971800" cy="6858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把核心家庭與願意配合的家族持股先納入共同治理口徑。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05072" y="2542032"/>
            <a:ext cx="41148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2400" b="1">
                <a:solidFill>
                  <a:srgbClr val="B94134"/>
                </a:solidFill>
                <a:latin typeface="PingFang TC"/>
              </a:rPr>
              <a:t>→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498848" y="2011680"/>
            <a:ext cx="3246120" cy="146304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498848" y="2011680"/>
            <a:ext cx="3246120" cy="73152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636008" y="2212848"/>
            <a:ext cx="297180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階段二｜特別股換股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36008" y="2697480"/>
            <a:ext cx="2971800" cy="6858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對被動持股者設計誘因，將表決權逐步導回家族控股。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45552" y="2542032"/>
            <a:ext cx="41148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2400" b="1">
                <a:solidFill>
                  <a:srgbClr val="B94134"/>
                </a:solidFill>
                <a:latin typeface="PingFang TC"/>
              </a:rPr>
              <a:t>→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339328" y="2011680"/>
            <a:ext cx="3246120" cy="146304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339328" y="2011680"/>
            <a:ext cx="3246120" cy="73152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476488" y="2212848"/>
            <a:ext cx="297180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階段三｜閉鎖型前置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76488" y="2697480"/>
            <a:ext cx="2971800" cy="6858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用章程限制轉讓與決策程序，避免下一代再分散。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49808" y="4160520"/>
            <a:ext cx="54864" cy="713232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4400" y="4178807"/>
            <a:ext cx="10058400" cy="7132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2F3B49"/>
                </a:solidFill>
                <a:latin typeface="PingFang TC"/>
              </a:rPr>
              <a:t>對外說法：李家不是私有化下市，而是避免控制權被繼承與婚姻關係自然稀釋。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28600" y="219456"/>
            <a:ext cx="2651760" cy="36576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880360" y="219456"/>
            <a:ext cx="2194560" cy="36576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74920" y="219456"/>
            <a:ext cx="1920240" cy="36576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995160" y="219456"/>
            <a:ext cx="2377440" cy="36576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21792" y="530352"/>
            <a:ext cx="7680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B94134"/>
                </a:solidFill>
                <a:latin typeface="PingFang TC"/>
              </a:rPr>
              <a:t>06｜第二層：家族資產法人化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841248"/>
            <a:ext cx="10789920" cy="9144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18212B"/>
                </a:solidFill>
                <a:latin typeface="PingFang TC"/>
              </a:rPr>
              <a:t>雙層投控不是為了炫技，是為了把所有權、收益權、控制權分開。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46520"/>
            <a:ext cx="4114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7D8792"/>
                </a:solidFill>
                <a:latin typeface="PingFang TC"/>
              </a:rPr>
              <a:t>07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463040" y="1874519"/>
            <a:ext cx="8961120" cy="749808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463040" y="1874519"/>
            <a:ext cx="8961120" cy="73152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600200" y="2075688"/>
            <a:ext cx="868680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上層｜個人投控 A/B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00200" y="2560320"/>
            <a:ext cx="8686800" cy="-27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承接父母個人資產，作為稅務、責任與風險隔離工具。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463040" y="2926079"/>
            <a:ext cx="8961120" cy="749808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463040" y="2926079"/>
            <a:ext cx="8961120" cy="73152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600200" y="3127248"/>
            <a:ext cx="868680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中層｜家族閉鎖控股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00200" y="3611879"/>
            <a:ext cx="8686800" cy="-27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集中持有特別股與關鍵資產，將家族治理寫入章程。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463040" y="3977639"/>
            <a:ext cx="8961120" cy="749808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1463040" y="3977639"/>
            <a:ext cx="8961120" cy="73152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600200" y="4178807"/>
            <a:ext cx="868680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下層｜實體資產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00200" y="4663440"/>
            <a:ext cx="8686800" cy="-27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李記食品、不動產與收益資產維持清楚歸屬。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554480" y="5166360"/>
            <a:ext cx="54864" cy="566928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719072" y="5184648"/>
            <a:ext cx="8229600" cy="5669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2F3B49"/>
                </a:solidFill>
                <a:latin typeface="PingFang TC"/>
              </a:rPr>
              <a:t>重點：子女未來分的是家族控股股份，不是直接分拆李記控制權。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28600" y="219456"/>
            <a:ext cx="2651760" cy="36576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880360" y="219456"/>
            <a:ext cx="2194560" cy="36576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74920" y="219456"/>
            <a:ext cx="1920240" cy="36576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995160" y="219456"/>
            <a:ext cx="2377440" cy="36576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21792" y="530352"/>
            <a:ext cx="7680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B94134"/>
                </a:solidFill>
                <a:latin typeface="PingFang TC"/>
              </a:rPr>
              <a:t>07｜第三層：兄弟接班衝突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841248"/>
            <a:ext cx="10789920" cy="9144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500" b="1">
                <a:solidFill>
                  <a:srgbClr val="18212B"/>
                </a:solidFill>
                <a:latin typeface="PingFang TC"/>
              </a:rPr>
              <a:t>不要用一句「家族會議」處理李強與李華的真實權力問題。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46520"/>
            <a:ext cx="4114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7D8792"/>
                </a:solidFill>
                <a:latin typeface="PingFang TC"/>
              </a:rPr>
              <a:t>08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8368" y="1920240"/>
            <a:ext cx="5349240" cy="123444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58368" y="1920240"/>
            <a:ext cx="5349240" cy="73152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95528" y="2121408"/>
            <a:ext cx="507492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分工清楚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5528" y="2606040"/>
            <a:ext cx="5074920" cy="4572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李強偏營運、食安與日常管理；李華偏策略、財務與海外通路。先分責，再談最終接班。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45352" y="1920240"/>
            <a:ext cx="5349240" cy="123444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245352" y="1920240"/>
            <a:ext cx="5349240" cy="73152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82512" y="2121408"/>
            <a:ext cx="507492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爭議升級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82512" y="2606040"/>
            <a:ext cx="5074920" cy="4572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30 天冷卻期、內部調解、黃金股否決、外部 tie-breaker 董事，讓衝突有程序可走。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960120" y="3703320"/>
          <a:ext cx="100584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/>
                <a:gridCol w="8046720"/>
              </a:tblGrid>
              <a:tr h="518160">
                <a:tc>
                  <a:txBody>
                    <a:bodyPr anchor="t"/>
                    <a:lstStyle/>
                    <a:p>
                      <a:pPr algn="l"/>
                      <a:r>
                        <a:rPr sz="1000" b="1">
                          <a:solidFill>
                            <a:srgbClr val="66717E"/>
                          </a:solidFill>
                          <a:latin typeface="PingFang TC"/>
                        </a:rPr>
                        <a:t>家庭角色</a:t>
                      </a:r>
                    </a:p>
                  </a:txBody>
                  <a:tcPr marL="73152" marR="73152" marT="45720" marB="45720">
                    <a:solidFill>
                      <a:srgbClr val="EEEBE2"/>
                    </a:solidFill>
                  </a:tcPr>
                </a:tc>
                <a:tc>
                  <a:txBody>
                    <a:bodyPr anchor="t"/>
                    <a:lstStyle/>
                    <a:p>
                      <a:pPr algn="l"/>
                      <a:r>
                        <a:rPr sz="1000" b="1">
                          <a:solidFill>
                            <a:srgbClr val="66717E"/>
                          </a:solidFill>
                          <a:latin typeface="PingFang TC"/>
                        </a:rPr>
                        <a:t>治理定位</a:t>
                      </a:r>
                    </a:p>
                  </a:txBody>
                  <a:tcPr marL="73152" marR="73152" marT="45720" marB="45720">
                    <a:solidFill>
                      <a:srgbClr val="EEEBE2"/>
                    </a:solidFill>
                  </a:tcPr>
                </a:tc>
              </a:tr>
              <a:tr h="518160">
                <a:tc>
                  <a:txBody>
                    <a:bodyPr anchor="t"/>
                    <a:lstStyle/>
                    <a:p>
                      <a:pPr algn="l"/>
                      <a:r>
                        <a:rPr sz="1100" b="0">
                          <a:solidFill>
                            <a:srgbClr val="18212B"/>
                          </a:solidFill>
                          <a:latin typeface="PingFang TC"/>
                        </a:rPr>
                        <a:t>李勝</a:t>
                      </a:r>
                    </a:p>
                  </a:txBody>
                  <a:tcPr marL="73152" marR="73152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t"/>
                    <a:lstStyle/>
                    <a:p>
                      <a:pPr algn="l"/>
                      <a:r>
                        <a:rPr sz="1100" b="0">
                          <a:solidFill>
                            <a:srgbClr val="18212B"/>
                          </a:solidFill>
                          <a:latin typeface="PingFang TC"/>
                        </a:rPr>
                        <a:t>不接班但可擔任科技與創新顧問，避免被排除於家族貢獻之外。</a:t>
                      </a:r>
                    </a:p>
                  </a:txBody>
                  <a:tcPr marL="73152" marR="73152" marT="45720" marB="45720">
                    <a:solidFill>
                      <a:srgbClr val="FFFFFF"/>
                    </a:solidFill>
                  </a:tcPr>
                </a:tc>
              </a:tr>
              <a:tr h="518160">
                <a:tc>
                  <a:txBody>
                    <a:bodyPr anchor="t"/>
                    <a:lstStyle/>
                    <a:p>
                      <a:pPr algn="l"/>
                      <a:r>
                        <a:rPr sz="1100" b="0">
                          <a:solidFill>
                            <a:srgbClr val="18212B"/>
                          </a:solidFill>
                          <a:latin typeface="PingFang TC"/>
                        </a:rPr>
                        <a:t>李玫</a:t>
                      </a:r>
                    </a:p>
                  </a:txBody>
                  <a:tcPr marL="73152" marR="73152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t"/>
                    <a:lstStyle/>
                    <a:p>
                      <a:pPr algn="l"/>
                      <a:r>
                        <a:rPr sz="1100" b="0">
                          <a:solidFill>
                            <a:srgbClr val="18212B"/>
                          </a:solidFill>
                          <a:latin typeface="PingFang TC"/>
                        </a:rPr>
                        <a:t>以財務、公益與家族辦公室角色參與，不把婚姻風險帶入控制權。</a:t>
                      </a:r>
                    </a:p>
                  </a:txBody>
                  <a:tcPr marL="73152" marR="73152" marT="45720" marB="4572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28600" y="219456"/>
            <a:ext cx="2651760" cy="36576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880360" y="219456"/>
            <a:ext cx="2194560" cy="36576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74920" y="219456"/>
            <a:ext cx="1920240" cy="36576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995160" y="219456"/>
            <a:ext cx="2377440" cy="36576"/>
          </a:xfrm>
          <a:prstGeom prst="rect">
            <a:avLst/>
          </a:prstGeom>
          <a:solidFill>
            <a:srgbClr val="2E6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21792" y="530352"/>
            <a:ext cx="76809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B94134"/>
                </a:solidFill>
                <a:latin typeface="PingFang TC"/>
              </a:rPr>
              <a:t>08｜第四層：退休現金流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841248"/>
            <a:ext cx="10789920" cy="9144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3500" b="1">
                <a:solidFill>
                  <a:srgbClr val="18212B"/>
                </a:solidFill>
                <a:latin typeface="PingFang TC"/>
              </a:rPr>
              <a:t>讓晚年生活先穩住，傳承才不會被現金流壓力拖垮。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46520"/>
            <a:ext cx="4114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7D8792"/>
                </a:solidFill>
                <a:latin typeface="PingFang TC"/>
              </a:rPr>
              <a:t>09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" y="2011680"/>
            <a:ext cx="3337560" cy="141732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011680"/>
            <a:ext cx="3337560" cy="73152"/>
          </a:xfrm>
          <a:prstGeom prst="rect">
            <a:avLst/>
          </a:prstGeom>
          <a:solidFill>
            <a:srgbClr val="2073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2212848"/>
            <a:ext cx="306324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2,500 萬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697480"/>
            <a:ext cx="3063240" cy="6400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生活池：支付基本生活、旅遊與日常支出。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663440" y="2011680"/>
            <a:ext cx="3337560" cy="141732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663440" y="2011680"/>
            <a:ext cx="3337560" cy="73152"/>
          </a:xfrm>
          <a:prstGeom prst="rect">
            <a:avLst/>
          </a:prstGeom>
          <a:solidFill>
            <a:srgbClr val="B786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800600" y="2212848"/>
            <a:ext cx="306324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6,500 萬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00600" y="2697480"/>
            <a:ext cx="3063240" cy="6400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醫療長照池：處理高齡照護與重大醫療。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549640" y="2011680"/>
            <a:ext cx="3337560" cy="1417320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DC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549640" y="2011680"/>
            <a:ext cx="3337560" cy="73152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86800" y="2212848"/>
            <a:ext cx="3063240" cy="329184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18212B"/>
                </a:solidFill>
                <a:latin typeface="PingFang TC"/>
              </a:rPr>
              <a:t>4,000 萬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0" y="2697480"/>
            <a:ext cx="3063240" cy="6400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6717E"/>
                </a:solidFill>
                <a:latin typeface="PingFang TC"/>
              </a:rPr>
              <a:t>緊急稅款池：預備遺產稅與突發流動性需求。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22960" y="4251960"/>
            <a:ext cx="54864" cy="731520"/>
          </a:xfrm>
          <a:prstGeom prst="rect">
            <a:avLst/>
          </a:prstGeom>
          <a:solidFill>
            <a:srgbClr val="B941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87552" y="4270248"/>
            <a:ext cx="10058400" cy="7315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2F3B49"/>
                </a:solidFill>
                <a:latin typeface="PingFang TC"/>
              </a:rPr>
              <a:t>配息引擎約 1.2 億，目標是每年 500-600 萬現金流；重點是去風險，不是追求高收益。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